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7" r:id="rId6"/>
  </p:sldMasterIdLst>
  <p:notesMasterIdLst>
    <p:notesMasterId r:id="rId47"/>
  </p:notesMasterIdLst>
  <p:sldIdLst>
    <p:sldId id="2076137761" r:id="rId7"/>
    <p:sldId id="2076137762" r:id="rId8"/>
    <p:sldId id="259" r:id="rId9"/>
    <p:sldId id="2076136817" r:id="rId10"/>
    <p:sldId id="2076137801" r:id="rId11"/>
    <p:sldId id="2076137802" r:id="rId12"/>
    <p:sldId id="2076137804" r:id="rId13"/>
    <p:sldId id="2076137805" r:id="rId14"/>
    <p:sldId id="2076137803" r:id="rId15"/>
    <p:sldId id="2076137806" r:id="rId16"/>
    <p:sldId id="2076137807" r:id="rId17"/>
    <p:sldId id="2076137799" r:id="rId18"/>
    <p:sldId id="2076137800" r:id="rId19"/>
    <p:sldId id="2076137812" r:id="rId20"/>
    <p:sldId id="2076137770" r:id="rId21"/>
    <p:sldId id="1429" r:id="rId22"/>
    <p:sldId id="2076137796" r:id="rId23"/>
    <p:sldId id="1430" r:id="rId24"/>
    <p:sldId id="1817" r:id="rId25"/>
    <p:sldId id="2076137797" r:id="rId26"/>
    <p:sldId id="1830" r:id="rId27"/>
    <p:sldId id="1850" r:id="rId28"/>
    <p:sldId id="1835" r:id="rId29"/>
    <p:sldId id="2438" r:id="rId30"/>
    <p:sldId id="2076137798" r:id="rId31"/>
    <p:sldId id="2076137808" r:id="rId32"/>
    <p:sldId id="2076137811" r:id="rId33"/>
    <p:sldId id="2076137810" r:id="rId34"/>
    <p:sldId id="2076137809" r:id="rId35"/>
    <p:sldId id="2076137816" r:id="rId36"/>
    <p:sldId id="2076137817" r:id="rId37"/>
    <p:sldId id="2076137818" r:id="rId38"/>
    <p:sldId id="2076137819" r:id="rId39"/>
    <p:sldId id="2076137813" r:id="rId40"/>
    <p:sldId id="2076137815" r:id="rId41"/>
    <p:sldId id="2076137768" r:id="rId42"/>
    <p:sldId id="2076137769" r:id="rId43"/>
    <p:sldId id="264" r:id="rId44"/>
    <p:sldId id="263" r:id="rId45"/>
    <p:sldId id="207613777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werofpowerplatform.com/power-automate-vs-azure-logic-app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9:15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8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12:44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0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5/13/2020 2:45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8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https://powerofpowerplatform.com/power-automate-vs-azure-logic-apps/</a:t>
            </a:r>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34</a:t>
            </a:fld>
            <a:endParaRPr lang="en-GB"/>
          </a:p>
        </p:txBody>
      </p:sp>
    </p:spTree>
    <p:extLst>
      <p:ext uri="{BB962C8B-B14F-4D97-AF65-F5344CB8AC3E}">
        <p14:creationId xmlns:p14="http://schemas.microsoft.com/office/powerpoint/2010/main" val="42909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10:58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9:45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79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9:15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68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439419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748210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813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580373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401897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83096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03414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737556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99345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8812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5757034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57842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8117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8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552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51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8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5/12/2020</a:t>
            </a:fld>
            <a:endParaRPr>
              <a:solidFill>
                <a:srgbClr val="292929">
                  <a:tint val="75000"/>
                </a:srgbClr>
              </a:solidFill>
            </a:endParaRPr>
          </a:p>
        </p:txBody>
      </p:sp>
    </p:spTree>
    <p:extLst>
      <p:ext uri="{BB962C8B-B14F-4D97-AF65-F5344CB8AC3E}">
        <p14:creationId xmlns:p14="http://schemas.microsoft.com/office/powerpoint/2010/main" val="300014789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03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89698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2563930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503406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7558043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12-05-2020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188688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12-05-2020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71340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12-05-2020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74190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905901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43978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9549652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9395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4820866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77969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1289913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17995306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94066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65175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90282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536814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105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49440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4497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955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5/12/2020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20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71431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7.emf"/><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9.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9.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5.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6.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80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808"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5262312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1" r:id="rId18"/>
    <p:sldLayoutId id="2147483785" r:id="rId19"/>
    <p:sldLayoutId id="214748378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12-05-2020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41748878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114.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4.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5.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6.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hyperlink" Target="https://docs.microsoft.com/connectors" TargetMode="External"/><Relationship Id="rId21" Type="http://schemas.openxmlformats.org/officeDocument/2006/relationships/image" Target="../media/image85.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8.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38.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75.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79.png"/><Relationship Id="rId10" Type="http://schemas.openxmlformats.org/officeDocument/2006/relationships/hyperlink" Target="https://youtu.be/dBCS1nPsDiE" TargetMode="External"/><Relationship Id="rId19" Type="http://schemas.openxmlformats.org/officeDocument/2006/relationships/image" Target="../media/image83.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78.png"/><Relationship Id="rId22"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tech.xenit.se/walkthrough-of-setting-up-on-premises-data-gateway-for-power-bi/"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hyperlink" Target="https://github.com/jenkinsns" TargetMode="Externa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hyperlink" Target="https://www.linkedin.com/in/jenkinsns/" TargetMode="External"/><Relationship Id="rId17" Type="http://schemas.openxmlformats.org/officeDocument/2006/relationships/image" Target="../media/image109.png"/><Relationship Id="rId2" Type="http://schemas.openxmlformats.org/officeDocument/2006/relationships/image" Target="../media/image98.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6.jp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5.png"/><Relationship Id="rId19" Type="http://schemas.openxmlformats.org/officeDocument/2006/relationships/hyperlink" Target="https://www.facebook.com/spfxinfo/" TargetMode="External"/><Relationship Id="rId4" Type="http://schemas.openxmlformats.org/officeDocument/2006/relationships/image" Target="../media/image100.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46" y="2431804"/>
            <a:ext cx="6614371" cy="647727"/>
          </a:xfrm>
        </p:spPr>
        <p:txBody>
          <a:bodyPr/>
          <a:lstStyle/>
          <a:p>
            <a:r>
              <a:rPr lang="en-US" b="1" dirty="0"/>
              <a:t>Power Automate vs Azure Logic Apps</a:t>
            </a:r>
          </a:p>
        </p:txBody>
      </p:sp>
    </p:spTree>
    <p:extLst>
      <p:ext uri="{BB962C8B-B14F-4D97-AF65-F5344CB8AC3E}">
        <p14:creationId xmlns:p14="http://schemas.microsoft.com/office/powerpoint/2010/main" val="33486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b="1"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8"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mn-cs"/>
              </a:rPr>
              <a:t>Partners and ISVs</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Expand the number of services you integrate with</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Provide the extensibility your customers need</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exposure and adoption</a:t>
            </a:r>
            <a:endParaRPr kumimoji="0" lang="en-CA"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86" y="0"/>
            <a:ext cx="11296416" cy="738664"/>
          </a:xfrm>
        </p:spPr>
        <p:txBody>
          <a:bodyPr>
            <a:normAutofit/>
          </a:bodyPr>
          <a:lstStyle/>
          <a:p>
            <a:r>
              <a:rPr lang="en-US" sz="4000" dirty="0">
                <a:solidFill>
                  <a:srgbClr val="418AB3"/>
                </a:solidFill>
              </a:rPr>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FE7E954B-0B47-4532-B32A-5FCCDDB3C30B}"/>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78D68DAA-4A33-49EC-B707-7E36F4389323}"/>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05E73B0-F3D7-42CD-972A-820DFE02B13C}"/>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5EE11FC3-B010-4E64-A869-7E87C411C065}"/>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FC0EE1ED-F2C4-4E75-A568-5955DA74150E}"/>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8264D0A8-1943-49EE-AA6A-4F9EBE9F2861}"/>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8583050-E518-425D-9B0B-C23B183903EC}"/>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579A1DAD-74D3-4F43-B91B-B729DC86EDBD}"/>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7AA2605A-FE91-4FBE-AE46-9FB6A39A21F8}"/>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D7237DA7-0794-4D5E-87AD-12798E52CCA5}"/>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1B8908F-7487-492F-8EE3-6EA13584FAA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13663D9A-7848-42F9-A322-D7926E4A26C4}"/>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93952CE7-42A7-48A3-BE3B-25B58D8C32FD}"/>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E1A81265-2A8A-4775-88D5-F33A301D73FF}"/>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755304CE-3EA6-4B2A-A48E-92D8DBAF7E3C}"/>
                </a:ext>
              </a:extLst>
            </p:cNvPr>
            <p:cNvSpPr txBox="1"/>
            <p:nvPr/>
          </p:nvSpPr>
          <p:spPr>
            <a:xfrm>
              <a:off x="5789234"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66EBCC46-CE05-42A4-9E66-5441525D6627}"/>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5AE78B8-A74D-44FF-B5D8-92A022A37B1F}"/>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F0907FF7-619A-4552-80CA-445F3ABBC471}"/>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DAE69B82-5C16-46EB-822D-8841F059CAB1}"/>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DFFEF1C4-865C-4B21-A21B-0038146C2B82}"/>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5CFF19A-A4FD-4AF3-988F-3D7AC560E657}"/>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9D34373B-4AD1-4958-8A6C-3B059F10C7A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48DED0BD-8CEF-4DBF-8127-845407138C5D}"/>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36A8AAB-3998-4C78-B159-9187214CE195}"/>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mn-ea"/>
                <a:cs typeface="+mn-cs"/>
              </a:rPr>
              <a:t>Certify</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Only for Public Connectors</a:t>
            </a:r>
            <a:endParaRPr kumimoji="0" lang="en-CA"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Day3: Power Automate Project Scenarios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8207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3835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6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5751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Power Automate vs Azure Logic Apps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7758718" cy="5644174"/>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n-US" dirty="0"/>
              <a:t>Have you ever wondered when to use what between Azure Logic Apps and Power Automate/Flow ?</a:t>
            </a:r>
          </a:p>
          <a:p>
            <a:pPr marL="285750" indent="-285750" algn="just">
              <a:buFont typeface="Wingdings" panose="05000000000000000000" pitchFamily="2" charset="2"/>
              <a:buChar char="ü"/>
            </a:pPr>
            <a:r>
              <a:rPr lang="en-US" dirty="0"/>
              <a:t>Flow is SaaS. Logic App is PaaS.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Both are cloud-based services for automating workflows across apps and services. Most of the connectors are available in both. Most of the requirements can be achieved using both. Then ,Why Microsoft has built both ?</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Certainly, There are some intentions behind every product/service released. Let's understand those things.</a:t>
            </a:r>
          </a:p>
          <a:p>
            <a:pPr marL="742950" lvl="1" indent="-285750" algn="just">
              <a:buFont typeface="Wingdings" panose="05000000000000000000" pitchFamily="2" charset="2"/>
              <a:buChar char="§"/>
            </a:pPr>
            <a:r>
              <a:rPr lang="en-US" dirty="0"/>
              <a:t>Simple vs Complex requirement ?</a:t>
            </a:r>
          </a:p>
          <a:p>
            <a:pPr marL="742950" lvl="1" indent="-285750" algn="just">
              <a:buFont typeface="Wingdings" panose="05000000000000000000" pitchFamily="2" charset="2"/>
              <a:buChar char="§"/>
            </a:pPr>
            <a:r>
              <a:rPr lang="en-US" dirty="0"/>
              <a:t>Developer vs Citizen Developer vs Business User ?</a:t>
            </a:r>
          </a:p>
          <a:p>
            <a:pPr marL="742950" lvl="1" indent="-285750" algn="just">
              <a:buFont typeface="Wingdings" panose="05000000000000000000" pitchFamily="2" charset="2"/>
              <a:buChar char="§"/>
            </a:pPr>
            <a:r>
              <a:rPr lang="en-US" dirty="0"/>
              <a:t>Mobility ?</a:t>
            </a:r>
          </a:p>
          <a:p>
            <a:pPr marL="742950" lvl="1" indent="-285750" algn="just">
              <a:buFont typeface="Wingdings" panose="05000000000000000000" pitchFamily="2" charset="2"/>
              <a:buChar char="§"/>
            </a:pPr>
            <a:r>
              <a:rPr lang="en-US" dirty="0"/>
              <a:t>Money ?</a:t>
            </a:r>
          </a:p>
          <a:p>
            <a:pPr lvl="1" algn="just"/>
            <a:endParaRPr lang="en-US" dirty="0"/>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Start with simple thing , Power Automate/Flow, which can be easily configured. We can extend it further using Logic App for complex scenarios</a:t>
            </a:r>
          </a:p>
          <a:p>
            <a:pPr algn="just">
              <a:lnSpc>
                <a:spcPct val="107000"/>
              </a:lnSpc>
              <a:spcAft>
                <a:spcPts val="800"/>
              </a:spcAft>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4098" name="Picture 2" descr="Quick 'n' Dirty Delivery with Azure Logic Apps - Tech Blog">
            <a:extLst>
              <a:ext uri="{FF2B5EF4-FFF2-40B4-BE49-F238E27FC236}">
                <a16:creationId xmlns:a16="http://schemas.microsoft.com/office/drawing/2014/main" id="{CDDF9A6D-8B99-4CA3-B27F-AB02F714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393" y="4369913"/>
            <a:ext cx="2220135" cy="1165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Power Automate Integration | Stormboard">
            <a:extLst>
              <a:ext uri="{FF2B5EF4-FFF2-40B4-BE49-F238E27FC236}">
                <a16:creationId xmlns:a16="http://schemas.microsoft.com/office/drawing/2014/main" id="{54C6E19B-A2AE-44CB-BF65-7E15C217B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63" y="957742"/>
            <a:ext cx="2362596" cy="23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fontScale="90000"/>
          </a:bodyPr>
          <a:lstStyle/>
          <a:p>
            <a:r>
              <a:rPr lang="en-GB" dirty="0">
                <a:solidFill>
                  <a:srgbClr val="418AB3"/>
                </a:solidFill>
                <a:ea typeface="+mj-ea"/>
                <a:cs typeface="+mj-cs"/>
              </a:rPr>
              <a:t>Remote Desktop / Citrix connection using On-Premises Data Gateway</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12737" cy="291746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This needs to be on-premises and be able to reach the storage area where the data is kept. If you are using other sources of data, the rule still applies: the data needs to be reachable by this machine.</a:t>
            </a:r>
          </a:p>
          <a:p>
            <a:pPr marL="342900" indent="-342900" algn="just">
              <a:lnSpc>
                <a:spcPct val="107000"/>
              </a:lnSpc>
              <a:spcAft>
                <a:spcPts val="800"/>
              </a:spcAft>
              <a:buFont typeface="Wingdings" panose="05000000000000000000" pitchFamily="2" charset="2"/>
              <a:buChar char="ü"/>
            </a:pPr>
            <a:r>
              <a:rPr lang="en-GB" sz="2000" dirty="0">
                <a:hlinkClick r:id="rId2"/>
              </a:rPr>
              <a:t>https://tech.xenit.se/walkthrough-of-setting-up-on-premises-data-gateway-for-power-bi/</a:t>
            </a:r>
            <a:r>
              <a:rPr kumimoji="0" lang="en-US"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rPr>
              <a:t> </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a:p>
            <a:pPr lvl="0" algn="just">
              <a:lnSpc>
                <a:spcPct val="107000"/>
              </a:lnSpc>
              <a:spcAft>
                <a:spcPts val="800"/>
              </a:spcAft>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3D9696E-2DB9-479F-A986-E35F8BAC3C9F}"/>
              </a:ext>
            </a:extLst>
          </p:cNvPr>
          <p:cNvPicPr>
            <a:picLocks noChangeAspect="1"/>
          </p:cNvPicPr>
          <p:nvPr/>
        </p:nvPicPr>
        <p:blipFill>
          <a:blip r:embed="rId3"/>
          <a:stretch>
            <a:fillRect/>
          </a:stretch>
        </p:blipFill>
        <p:spPr>
          <a:xfrm>
            <a:off x="6533104" y="1870348"/>
            <a:ext cx="5391150" cy="2886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258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754326"/>
          </a:xfrm>
          <a:prstGeom prst="rect">
            <a:avLst/>
          </a:prstGeom>
        </p:spPr>
        <p:txBody>
          <a:bodyPr wrap="square">
            <a:spAutoFit/>
          </a:bodyPr>
          <a:lstStyle/>
          <a:p>
            <a:pPr algn="ctr"/>
            <a:r>
              <a:rPr lang="en-US" sz="5400" b="1" dirty="0">
                <a:solidFill>
                  <a:srgbClr val="7030A0"/>
                </a:solidFill>
              </a:rPr>
              <a:t>Demo</a:t>
            </a:r>
          </a:p>
          <a:p>
            <a:pPr algn="ctr"/>
            <a:endParaRPr lang="en-US" sz="54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34918803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3200" dirty="0"/>
              <a:t>Day 4 - </a:t>
            </a:r>
            <a:r>
              <a:rPr lang="en-US" sz="3200" dirty="0"/>
              <a:t>Monitoring &amp; Administration of Power Automate</a:t>
            </a:r>
            <a:endParaRPr lang="en-AU" sz="3200" dirty="0"/>
          </a:p>
        </p:txBody>
      </p:sp>
    </p:spTree>
    <p:extLst>
      <p:ext uri="{BB962C8B-B14F-4D97-AF65-F5344CB8AC3E}">
        <p14:creationId xmlns:p14="http://schemas.microsoft.com/office/powerpoint/2010/main" val="146800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Approve / Reject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Recurrence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Errorless workflows</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Build and Implement Custom Connector</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Azure Cognitive Services AI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App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SQL Server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err="1">
                <a:solidFill>
                  <a:srgbClr val="2F2F2F"/>
                </a:solidFill>
              </a:rPr>
              <a:t>HoL</a:t>
            </a:r>
            <a:r>
              <a:rPr lang="en-US" sz="2000" dirty="0">
                <a:solidFill>
                  <a:srgbClr val="2F2F2F"/>
                </a:solidFill>
              </a:rPr>
              <a:t> - End to End Business Flow with all Scenarios</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2"/>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722</TotalTime>
  <Words>2242</Words>
  <Application>Microsoft Office PowerPoint</Application>
  <PresentationFormat>Widescreen</PresentationFormat>
  <Paragraphs>325</Paragraphs>
  <Slides>40</Slides>
  <Notes>24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40</vt:i4>
      </vt:variant>
    </vt:vector>
  </HeadingPairs>
  <TitlesOfParts>
    <vt:vector size="59"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2_Office Theme</vt:lpstr>
      <vt:lpstr>PowerPoint Presentation</vt:lpstr>
      <vt:lpstr>Course Overview</vt:lpstr>
      <vt:lpstr>PowerPoint Presentation</vt:lpstr>
      <vt:lpstr>Agenda</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Try, Catch, Finally and Scope</vt:lpstr>
      <vt:lpstr>Power Automate vs Azure Logic Apps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Power Apps Integration flow</vt:lpstr>
      <vt:lpstr>Power Apps Integration flow</vt:lpstr>
      <vt:lpstr>SQL Server Integration flow</vt:lpstr>
      <vt:lpstr>SQL Server Integration flow</vt:lpstr>
      <vt:lpstr>Calling Microsoft Flow from your application</vt:lpstr>
      <vt:lpstr>Calling Microsoft Flow from your application</vt:lpstr>
      <vt:lpstr>Azure Cognitive Services AI Integration flow</vt:lpstr>
      <vt:lpstr>Azure Cognitive Services AI Integration flow</vt:lpstr>
      <vt:lpstr>Power Automate vs Azure Logic Apps</vt:lpstr>
      <vt:lpstr>Remote Desktop / Citrix connection using On-Premises Data Gateway</vt:lpstr>
      <vt:lpstr>PowerPoint Presentation</vt:lpstr>
      <vt:lpstr>PowerPoint Presentation</vt:lpstr>
      <vt:lpstr>PowerPoint Presentation</vt:lpstr>
      <vt:lpstr>Day 4 - Monitoring &amp; Administration of Power Automate</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103</cp:revision>
  <dcterms:created xsi:type="dcterms:W3CDTF">2020-02-12T12:44:10Z</dcterms:created>
  <dcterms:modified xsi:type="dcterms:W3CDTF">2020-05-12T21:23:17Z</dcterms:modified>
</cp:coreProperties>
</file>